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0" r:id="rId3"/>
    <p:sldId id="261" r:id="rId4"/>
    <p:sldId id="262" r:id="rId5"/>
    <p:sldId id="263" r:id="rId6"/>
    <p:sldId id="264" r:id="rId7"/>
    <p:sldId id="265" r:id="rId8"/>
    <p:sldId id="268" r:id="rId9"/>
    <p:sldId id="25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Скругленный прямоугольник 9"/>
          <p:cNvGrpSpPr>
            <a:grpSpLocks/>
          </p:cNvGrpSpPr>
          <p:nvPr/>
        </p:nvGrpSpPr>
        <p:grpSpPr bwMode="auto">
          <a:xfrm>
            <a:off x="414338" y="427038"/>
            <a:ext cx="8315325" cy="3121025"/>
            <a:chOff x="261" y="269"/>
            <a:chExt cx="5238" cy="1966"/>
          </a:xfrm>
        </p:grpSpPr>
        <p:pic>
          <p:nvPicPr>
            <p:cNvPr id="7" name="Скругленный прямоугольник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" y="269"/>
              <a:ext cx="5238" cy="1966"/>
            </a:xfrm>
            <a:prstGeom prst="rect">
              <a:avLst/>
            </a:prstGeom>
            <a:noFill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80" cy="1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55C475-0EA1-4E8B-BFCA-DD4D654DC9E6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D6C37B-969A-496D-A7FD-782699324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A3BC-5831-4092-B341-62E1857324C3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692E5-B79B-47AA-A010-0E2827632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89D87-5DEC-44CD-A08A-41D181AE49D1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FE25-4B54-43BA-B62F-E551079B7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9090-AB16-49AF-AE99-238D560738C7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B16B2-7210-4562-B888-025BD891B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10"/>
          <p:cNvGrpSpPr>
            <a:grpSpLocks/>
          </p:cNvGrpSpPr>
          <p:nvPr/>
        </p:nvGrpSpPr>
        <p:grpSpPr bwMode="auto">
          <a:xfrm>
            <a:off x="414338" y="427038"/>
            <a:ext cx="8315325" cy="4352925"/>
            <a:chOff x="261" y="269"/>
            <a:chExt cx="5238" cy="2742"/>
          </a:xfrm>
        </p:grpSpPr>
        <p:pic>
          <p:nvPicPr>
            <p:cNvPr id="6" name="Скругленный прямоугольник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" y="269"/>
              <a:ext cx="5238" cy="2742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8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E3AA32-12E3-4AC3-B8EC-334C16F8D7D0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02C2B1-49AE-4415-93B1-ACE47B6B4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F70E-D606-4A4C-BA68-D1D3E98486AD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08D09-7250-4FB0-8FAC-AE9CED5ED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CC19F-5AD6-45A5-90D5-A41189A1AA1F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7097D-B989-4A30-9C86-FFCDA77D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CA17-4804-40F5-825E-953C8AF74D4E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7528-D22F-4004-B022-468F7C27A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8A2A97-E3BC-40BB-ADF7-ABDB46007DBA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D37DCD-F06B-4475-9D37-0F8CC0D18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674E7-962A-48A3-A169-8C1D166FD2C7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C2BC5-A7FE-4005-A9C4-089974B16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D9DC95-C126-42E9-9857-02FC5EBE2F6D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74F65F-30F0-4405-B592-104BB13AC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Скругленный прямоугольник 8"/>
          <p:cNvGrpSpPr>
            <a:grpSpLocks/>
          </p:cNvGrpSpPr>
          <p:nvPr/>
        </p:nvGrpSpPr>
        <p:grpSpPr bwMode="auto">
          <a:xfrm>
            <a:off x="414338" y="427038"/>
            <a:ext cx="8315325" cy="5497512"/>
            <a:chOff x="261" y="269"/>
            <a:chExt cx="5238" cy="3463"/>
          </a:xfrm>
        </p:grpSpPr>
        <p:pic>
          <p:nvPicPr>
            <p:cNvPr id="1027" name="Скругленный прямоугольник 8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61" y="269"/>
              <a:ext cx="5238" cy="3463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90" cy="3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DDFD8F6-3CEC-45D8-88A3-EBC1DF448FD7}" type="datetimeFigureOut">
              <a:rPr lang="ru-RU"/>
              <a:pPr>
                <a:defRPr/>
              </a:pPr>
              <a:t>02.12.2015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887CF94-3148-4347-8307-A20426A27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E8CE72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8CE72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B1DC8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B1DC8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54D9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63" y="714375"/>
            <a:ext cx="8183562" cy="1928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Пересказ рассказа В. Бианки «Купание медвежат»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4" name="Текст 5"/>
          <p:cNvSpPr>
            <a:spLocks noGrp="1"/>
          </p:cNvSpPr>
          <p:nvPr>
            <p:ph type="body" idx="1"/>
          </p:nvPr>
        </p:nvSpPr>
        <p:spPr>
          <a:xfrm>
            <a:off x="500063" y="2714625"/>
            <a:ext cx="8151812" cy="3714750"/>
          </a:xfrm>
        </p:spPr>
        <p:txBody>
          <a:bodyPr/>
          <a:lstStyle/>
          <a:p>
            <a:pPr marR="0"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chemeClr val="tx1"/>
                </a:solidFill>
              </a:rPr>
              <a:t>Цели:</a:t>
            </a:r>
            <a:endParaRPr lang="ru-RU" smtClean="0">
              <a:solidFill>
                <a:schemeClr val="tx1"/>
              </a:solidFill>
            </a:endParaRPr>
          </a:p>
          <a:p>
            <a:pPr marR="0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i="1" smtClean="0">
                <a:solidFill>
                  <a:schemeClr val="tx1"/>
                </a:solidFill>
              </a:rPr>
              <a:t>коррекционно—образовательная:</a:t>
            </a:r>
            <a:r>
              <a:rPr lang="ru-RU" sz="1600" b="1" smtClean="0">
                <a:solidFill>
                  <a:schemeClr val="tx1"/>
                </a:solidFill>
              </a:rPr>
              <a:t> </a:t>
            </a:r>
            <a:r>
              <a:rPr lang="ru-RU" sz="1600" smtClean="0">
                <a:solidFill>
                  <a:schemeClr val="tx1"/>
                </a:solidFill>
              </a:rPr>
              <a:t>обучать детей пересказывать рассказ близко к тексту;</a:t>
            </a:r>
          </a:p>
          <a:p>
            <a:pPr marR="0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i="1" smtClean="0">
                <a:solidFill>
                  <a:schemeClr val="tx1"/>
                </a:solidFill>
              </a:rPr>
              <a:t>коррекционно—развивающие:</a:t>
            </a:r>
            <a:r>
              <a:rPr lang="ru-RU" sz="1600" b="1" smtClean="0">
                <a:solidFill>
                  <a:schemeClr val="tx1"/>
                </a:solidFill>
              </a:rPr>
              <a:t> </a:t>
            </a:r>
            <a:r>
              <a:rPr lang="ru-RU" sz="1600" smtClean="0">
                <a:solidFill>
                  <a:schemeClr val="tx1"/>
                </a:solidFill>
              </a:rPr>
              <a:t>закреплять у детей правильное употребление в речи притяжательных прилагательных; развивать умение отвечать на вопросы полными ответами;</a:t>
            </a:r>
          </a:p>
          <a:p>
            <a:pPr marR="0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i="1" smtClean="0">
                <a:solidFill>
                  <a:schemeClr val="tx1"/>
                </a:solidFill>
              </a:rPr>
              <a:t>коррекционно—воспитательная:</a:t>
            </a:r>
            <a:r>
              <a:rPr lang="ru-RU" sz="1600" b="1" smtClean="0">
                <a:solidFill>
                  <a:schemeClr val="tx1"/>
                </a:solidFill>
              </a:rPr>
              <a:t> </a:t>
            </a:r>
            <a:r>
              <a:rPr lang="ru-RU" sz="1600" smtClean="0">
                <a:solidFill>
                  <a:schemeClr val="tx1"/>
                </a:solidFill>
              </a:rPr>
              <a:t>воспитывать у детей интерес к художественному слову.</a:t>
            </a:r>
          </a:p>
          <a:p>
            <a:pPr marR="0" eaLnBrk="1" hangingPunct="1">
              <a:spcBef>
                <a:spcPct val="0"/>
              </a:spcBef>
              <a:spcAft>
                <a:spcPct val="0"/>
              </a:spcAft>
            </a:pPr>
            <a:endParaRPr lang="ru-RU" sz="1600" smtClean="0">
              <a:solidFill>
                <a:schemeClr val="tx1"/>
              </a:solidFill>
            </a:endParaRPr>
          </a:p>
          <a:p>
            <a:pPr marR="0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chemeClr val="tx1"/>
                </a:solidFill>
              </a:rPr>
              <a:t>Оборудование</a:t>
            </a:r>
            <a:r>
              <a:rPr lang="ru-RU" b="1" smtClean="0">
                <a:solidFill>
                  <a:schemeClr val="tx1"/>
                </a:solidFill>
              </a:rPr>
              <a:t>: </a:t>
            </a:r>
            <a:r>
              <a:rPr lang="ru-RU" smtClean="0">
                <a:solidFill>
                  <a:schemeClr val="tx1"/>
                </a:solidFill>
              </a:rPr>
              <a:t>текст рассказа В. Бианки «Купание медвежат», презентация к занятию.</a:t>
            </a:r>
          </a:p>
          <a:p>
            <a:pPr marR="0" eaLnBrk="1" hangingPunct="1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9B894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Виталий Биан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500063"/>
            <a:ext cx="3500438" cy="5091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6438" y="1450975"/>
            <a:ext cx="4456112" cy="1951038"/>
          </a:xfrm>
          <a:prstGeom prst="rect">
            <a:avLst/>
          </a:prstGeom>
          <a:noFill/>
        </p:spPr>
      </p:pic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2400" y="5327650"/>
            <a:ext cx="9637713" cy="1128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Морозова\Downloads\бианки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150" y="642938"/>
            <a:ext cx="620871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2214563" y="52149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Calibri" pitchFamily="34" charset="0"/>
                <a:cs typeface="Times New Roman" pitchFamily="18" charset="0"/>
              </a:rPr>
              <a:t>Из леса вышла большая медведица и два веселых медвежонка.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орозова\Downloads\бианки\imgpreview (5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93850" y="642938"/>
            <a:ext cx="6313488" cy="4230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214563" y="514350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Calibri" pitchFamily="34" charset="0"/>
                <a:cs typeface="Times New Roman" pitchFamily="18" charset="0"/>
              </a:rPr>
              <a:t>Медведица схватила одного медвежонка зубами за шиворот и давай окунать в речку.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2357438" y="52863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Calibri" pitchFamily="34" charset="0"/>
                <a:cs typeface="Times New Roman" pitchFamily="18" charset="0"/>
              </a:rPr>
              <a:t>Другой медвежонок испугался и убежал в лес. 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571500"/>
            <a:ext cx="6059487" cy="4322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2357438" y="55006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Calibri" pitchFamily="34" charset="0"/>
                <a:cs typeface="Times New Roman" pitchFamily="18" charset="0"/>
              </a:rPr>
              <a:t>Мать догнала его, надавала шлепков, а потом в воду окунула. 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642938"/>
            <a:ext cx="4429125" cy="47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428875" y="5429250"/>
            <a:ext cx="4500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Calibri" pitchFamily="34" charset="0"/>
                <a:cs typeface="Times New Roman" pitchFamily="18" charset="0"/>
              </a:rPr>
              <a:t>Медвежата остались довольны купаньем.</a:t>
            </a:r>
          </a:p>
        </p:txBody>
      </p:sp>
      <p:pic>
        <p:nvPicPr>
          <p:cNvPr id="21506" name="Picture 2" descr="C:\Users\Морозова\Downloads\бианки\medveditsa_i_dva_medvezhonka_600.jpg"/>
          <p:cNvPicPr>
            <a:picLocks noChangeAspect="1" noChangeArrowheads="1"/>
          </p:cNvPicPr>
          <p:nvPr/>
        </p:nvPicPr>
        <p:blipFill>
          <a:blip r:embed="rId2"/>
          <a:srcRect r="-1" b="4999"/>
          <a:stretch>
            <a:fillRect/>
          </a:stretch>
        </p:blipFill>
        <p:spPr bwMode="auto">
          <a:xfrm>
            <a:off x="1714500" y="714375"/>
            <a:ext cx="5715000" cy="4071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DAAF"/>
              </a:clrFrom>
              <a:clrTo>
                <a:srgbClr val="F5DAAF">
                  <a:alpha val="0"/>
                </a:srgbClr>
              </a:clrTo>
            </a:clrChange>
          </a:blip>
          <a:srcRect l="2869" t="33203" r="2486" b="3320"/>
          <a:stretch>
            <a:fillRect/>
          </a:stretch>
        </p:blipFill>
        <p:spPr bwMode="auto">
          <a:xfrm>
            <a:off x="1500188" y="357188"/>
            <a:ext cx="6215062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 descr="D:\Документы\!Скан\2012-12-24\Scan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857250"/>
            <a:ext cx="2143125" cy="1428750"/>
          </a:xfrm>
          <a:prstGeom prst="rect">
            <a:avLst/>
          </a:prstGeom>
          <a:noFill/>
          <a:ln w="9525">
            <a:solidFill>
              <a:srgbClr val="9689A6"/>
            </a:solidFill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857250"/>
            <a:ext cx="2143125" cy="1428750"/>
          </a:xfrm>
          <a:prstGeom prst="rect">
            <a:avLst/>
          </a:prstGeom>
          <a:noFill/>
          <a:ln w="9525">
            <a:solidFill>
              <a:srgbClr val="9689A6"/>
            </a:solidFill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857250"/>
            <a:ext cx="2143125" cy="1428750"/>
          </a:xfrm>
          <a:prstGeom prst="rect">
            <a:avLst/>
          </a:prstGeom>
          <a:noFill/>
          <a:ln w="9525">
            <a:solidFill>
              <a:srgbClr val="9689A6"/>
            </a:solidFill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88" y="2928938"/>
            <a:ext cx="2103437" cy="1428750"/>
          </a:xfrm>
          <a:prstGeom prst="rect">
            <a:avLst/>
          </a:prstGeom>
          <a:noFill/>
          <a:ln w="9525">
            <a:solidFill>
              <a:srgbClr val="9689A6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3" y="2928938"/>
            <a:ext cx="2143125" cy="1462087"/>
          </a:xfrm>
          <a:prstGeom prst="rect">
            <a:avLst/>
          </a:prstGeom>
          <a:noFill/>
          <a:ln w="9525">
            <a:solidFill>
              <a:srgbClr val="9689A6"/>
            </a:solidFill>
            <a:miter lim="800000"/>
            <a:headEnd/>
            <a:tailEnd/>
          </a:ln>
        </p:spPr>
      </p:pic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571500" y="4643438"/>
            <a:ext cx="81438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Calibri" pitchFamily="34" charset="0"/>
                <a:cs typeface="Times New Roman" pitchFamily="18" charset="0"/>
              </a:rPr>
              <a:t>Из леса вышла большая медведица и два веселых медвежонка. Медведица схватила одного медвежонка зубами за шиворот и давай окунать в речку. Другой медвежонок испугался и убежал в лес. Мать догнала его, надавала шлепков, а потом в воду окунула. Медвежата остались довольны купаньем.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4F4F4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133</TotalTime>
  <Words>134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Verdana</vt:lpstr>
      <vt:lpstr>Wingdings 2</vt:lpstr>
      <vt:lpstr>Calibri</vt:lpstr>
      <vt:lpstr>Times New Roman</vt:lpstr>
      <vt:lpstr>Аспект</vt:lpstr>
      <vt:lpstr>Аспект</vt:lpstr>
      <vt:lpstr>Аспект</vt:lpstr>
      <vt:lpstr>Аспект</vt:lpstr>
      <vt:lpstr>Аспект</vt:lpstr>
      <vt:lpstr>Пересказ рассказа В. Бианки «Купание медвежат»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Морозова</dc:creator>
  <cp:lastModifiedBy>Анастасия</cp:lastModifiedBy>
  <cp:revision>17</cp:revision>
  <dcterms:created xsi:type="dcterms:W3CDTF">2013-11-10T13:44:46Z</dcterms:created>
  <dcterms:modified xsi:type="dcterms:W3CDTF">2015-12-02T04:31:09Z</dcterms:modified>
</cp:coreProperties>
</file>